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9" r:id="rId3"/>
    <p:sldId id="260" r:id="rId4"/>
    <p:sldId id="265" r:id="rId5"/>
    <p:sldId id="271" r:id="rId6"/>
    <p:sldId id="258" r:id="rId7"/>
    <p:sldId id="267" r:id="rId8"/>
    <p:sldId id="261" r:id="rId9"/>
    <p:sldId id="266" r:id="rId10"/>
    <p:sldId id="263" r:id="rId11"/>
    <p:sldId id="264" r:id="rId12"/>
    <p:sldId id="262" r:id="rId13"/>
    <p:sldId id="269" r:id="rId14"/>
    <p:sldId id="256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6CD8E-E0E3-4E04-8DCF-7FFEBA51B139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1A5D5-3EED-4133-A84A-243D024E87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EG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BD53E3-75E1-4FE8-B976-A3D7702F39E8}" type="slidenum">
              <a:rPr lang="en-US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7A38B5-8891-4BD3-9506-2B1DC6E366E7}" type="slidenum">
              <a:rPr lang="ar-SA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FEF562-1A97-4909-9EB0-540457B35A8F}" type="slidenum">
              <a:rPr lang="ar-SA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52E77E-1718-489C-B45D-7AD427815AEE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C655-9D83-4794-A865-7ABEF3701F18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6C8A-9E75-45D1-B54C-613B5E336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C655-9D83-4794-A865-7ABEF3701F18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6C8A-9E75-45D1-B54C-613B5E336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C655-9D83-4794-A865-7ABEF3701F18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6C8A-9E75-45D1-B54C-613B5E336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C655-9D83-4794-A865-7ABEF3701F18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6C8A-9E75-45D1-B54C-613B5E336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C655-9D83-4794-A865-7ABEF3701F18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6C8A-9E75-45D1-B54C-613B5E336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C655-9D83-4794-A865-7ABEF3701F18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6C8A-9E75-45D1-B54C-613B5E336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C655-9D83-4794-A865-7ABEF3701F18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6C8A-9E75-45D1-B54C-613B5E336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C655-9D83-4794-A865-7ABEF3701F18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6C8A-9E75-45D1-B54C-613B5E336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C655-9D83-4794-A865-7ABEF3701F18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6C8A-9E75-45D1-B54C-613B5E336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C655-9D83-4794-A865-7ABEF3701F18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6C8A-9E75-45D1-B54C-613B5E336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C655-9D83-4794-A865-7ABEF3701F18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6C8A-9E75-45D1-B54C-613B5E336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C655-9D83-4794-A865-7ABEF3701F18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B6C8A-9E75-45D1-B54C-613B5E3362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creativecommons.org/Image:Metrics_Updated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creativecommons.org/licenses/by/3.0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iki.creativecommons.org/File:Metrics_Updated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46gZDW9RG_Y&amp;feature=relmfu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balex.org/a2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150225" cy="2206625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“Creative Commons”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in the Arab World</a:t>
            </a:r>
            <a:endParaRPr lang="en-US" sz="4000" b="1" dirty="0" smtClean="0">
              <a:solidFill>
                <a:schemeClr val="bg1"/>
              </a:solidFill>
            </a:endParaRP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04238" cy="4572000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accent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ar-EG" sz="4000" b="1" dirty="0" smtClean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ar-EG" sz="4600" b="1" dirty="0" smtClean="0">
                <a:solidFill>
                  <a:schemeClr val="bg1"/>
                </a:solidFill>
              </a:rPr>
              <a:t>المشاع الإبداعي في العالم العربي</a:t>
            </a:r>
            <a:endParaRPr lang="en-US" sz="4000" dirty="0" smtClean="0">
              <a:solidFill>
                <a:srgbClr val="000066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4000" dirty="0" smtClean="0">
              <a:solidFill>
                <a:srgbClr val="000066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3600" dirty="0" smtClean="0">
              <a:solidFill>
                <a:srgbClr val="000066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ar-EG" sz="3800" b="1" dirty="0" smtClean="0">
                <a:solidFill>
                  <a:srgbClr val="000066"/>
                </a:solidFill>
              </a:rPr>
              <a:t>هالة </a:t>
            </a:r>
            <a:r>
              <a:rPr lang="ar-EG" sz="3800" b="1" dirty="0" err="1" smtClean="0">
                <a:solidFill>
                  <a:srgbClr val="000066"/>
                </a:solidFill>
              </a:rPr>
              <a:t>السلماوي</a:t>
            </a:r>
            <a:r>
              <a:rPr lang="ar-EG" sz="3800" b="1" dirty="0" smtClean="0">
                <a:solidFill>
                  <a:srgbClr val="000066"/>
                </a:solidFill>
              </a:rPr>
              <a:t> </a:t>
            </a:r>
          </a:p>
          <a:p>
            <a:pPr algn="ctr" rtl="1">
              <a:lnSpc>
                <a:spcPct val="90000"/>
              </a:lnSpc>
              <a:buFontTx/>
              <a:buNone/>
            </a:pPr>
            <a:r>
              <a:rPr lang="ar-EG" sz="3800" b="1" dirty="0" smtClean="0">
                <a:solidFill>
                  <a:srgbClr val="000066"/>
                </a:solidFill>
              </a:rPr>
              <a:t> محامية ومسئول الملكية الفكرية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ar-EG" sz="3600" dirty="0">
              <a:solidFill>
                <a:srgbClr val="000066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000066"/>
                </a:solidFill>
              </a:rPr>
              <a:t>Hala Essalmawi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3600" b="1" dirty="0" smtClean="0">
                <a:solidFill>
                  <a:srgbClr val="000066"/>
                </a:solidFill>
              </a:rPr>
              <a:t>Principal Attorney &amp; IPR Officer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600" b="1" dirty="0" smtClean="0">
                <a:solidFill>
                  <a:srgbClr val="000066"/>
                </a:solidFill>
              </a:rPr>
              <a:t>29 April 2012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40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iki.creativecommons.org/images/3/39/Metrics_Updated.png">
            <a:hlinkClick r:id="rId3" tooltip="Metrics Updated.png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981200"/>
            <a:ext cx="52101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6"/>
          <p:cNvSpPr>
            <a:spLocks noChangeArrowheads="1"/>
          </p:cNvSpPr>
          <p:nvPr/>
        </p:nvSpPr>
        <p:spPr bwMode="auto">
          <a:xfrm>
            <a:off x="152400" y="6019800"/>
            <a:ext cx="883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200" dirty="0"/>
              <a:t>Source:</a:t>
            </a:r>
            <a:r>
              <a:rPr lang="en-US" dirty="0"/>
              <a:t> </a:t>
            </a:r>
            <a:r>
              <a:rPr lang="en-US" sz="1200" dirty="0"/>
              <a:t>http://wiki.creativecommons.org/Metrics,  content on this site is licensed under a CC attribution 3.0 License    </a:t>
            </a:r>
          </a:p>
        </p:txBody>
      </p:sp>
      <p:pic>
        <p:nvPicPr>
          <p:cNvPr id="36868" name="Picture 8" descr="Creative Commons Licens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6096000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28600" y="685800"/>
            <a:ext cx="8534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Approximate Minimum Total CC Licensed Works as of July 2008:~130milion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340614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Approximate Minimum Total CC Licensed Works as of July 2009: ~250 millio</a:t>
                      </a:r>
                      <a:r>
                        <a:rPr lang="en-US" sz="1400" b="1" dirty="0">
                          <a:latin typeface="Times New Roman"/>
                          <a:ea typeface="Times New Roman"/>
                          <a:cs typeface="Arial"/>
                        </a:rPr>
                        <a:t>n </a:t>
                      </a:r>
                      <a:endParaRPr lang="en-US" sz="1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6628" name="Picture 1" descr="http://wiki.creativecommons.org/images/3/39/Metrics_Updated.png">
            <a:hlinkClick r:id="rId2" tooltip="&quot;Metrics Updated.png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228600" y="6400800"/>
            <a:ext cx="891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/>
              <a:t>Source: http://wiki.creativecommons.org/Metrics,  content on this site is licensed under a CC attribution 3.0 License    </a:t>
            </a:r>
          </a:p>
        </p:txBody>
      </p:sp>
      <p:pic>
        <p:nvPicPr>
          <p:cNvPr id="26630" name="Picture 8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6400800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825"/>
          </a:xfrm>
        </p:spPr>
        <p:txBody>
          <a:bodyPr/>
          <a:lstStyle/>
          <a:p>
            <a:pPr>
              <a:defRPr/>
            </a:pPr>
            <a:r>
              <a:rPr lang="ar-SA" sz="3600" b="1" dirty="0" smtClean="0">
                <a:solidFill>
                  <a:srgbClr val="339933"/>
                </a:solidFill>
                <a:cs typeface="+mn-cs"/>
              </a:rPr>
              <a:t>إصدارات</a:t>
            </a:r>
            <a:endParaRPr lang="en-US" sz="3600" b="1" dirty="0">
              <a:solidFill>
                <a:srgbClr val="339933"/>
              </a:solidFill>
              <a:cs typeface="+mn-cs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996950"/>
            <a:ext cx="4648200" cy="586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4191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Creative Commons </a:t>
            </a:r>
            <a:br>
              <a:rPr lang="en-US" dirty="0" smtClean="0"/>
            </a:br>
            <a:r>
              <a:rPr lang="ar-EG" dirty="0" smtClean="0"/>
              <a:t>المشاع الإبداعي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http://www.youtube.com/watch?v=46gZDW9RG_Y&amp;feature=relmfu</a:t>
            </a:r>
            <a:r>
              <a:rPr lang="ar-EG" sz="1600" dirty="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ar-EG" dirty="0" smtClean="0"/>
          </a:p>
          <a:p>
            <a:pPr algn="ctr">
              <a:buNone/>
            </a:pPr>
            <a:r>
              <a:rPr lang="ar-EG" dirty="0" smtClean="0"/>
              <a:t>شكراً </a:t>
            </a:r>
          </a:p>
          <a:p>
            <a:pPr algn="ctr">
              <a:buNone/>
            </a:pPr>
            <a:endParaRPr lang="ar-EG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www.bibalex.org/a2k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reative_commons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447800"/>
            <a:ext cx="426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81000" y="2209800"/>
            <a:ext cx="8407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>
              <a:lnSpc>
                <a:spcPct val="95000"/>
              </a:lnSpc>
              <a:spcBef>
                <a:spcPct val="50000"/>
              </a:spcBef>
              <a:buClr>
                <a:srgbClr val="003399"/>
              </a:buClr>
              <a:defRPr/>
            </a:pPr>
            <a:endParaRPr lang="en-GB" sz="2600" dirty="0">
              <a:latin typeface="Tahoma" pitchFamily="34" charset="0"/>
            </a:endParaRPr>
          </a:p>
          <a:p>
            <a:pPr marL="222250" indent="-222250" algn="r" rtl="1">
              <a:lnSpc>
                <a:spcPct val="95000"/>
              </a:lnSpc>
              <a:spcBef>
                <a:spcPct val="50000"/>
              </a:spcBef>
              <a:buFontTx/>
              <a:buChar char="•"/>
              <a:defRPr/>
            </a:pPr>
            <a:endParaRPr lang="ar-EG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2250" indent="-222250" algn="r" rtl="1">
              <a:lnSpc>
                <a:spcPct val="95000"/>
              </a:lnSpc>
              <a:spcBef>
                <a:spcPct val="50000"/>
              </a:spcBef>
              <a:defRPr/>
            </a:pPr>
            <a:r>
              <a:rPr lang="ar-EG" sz="3600" dirty="0">
                <a:solidFill>
                  <a:srgbClr val="339933"/>
                </a:solidFill>
                <a:latin typeface="Times New Roman" pitchFamily="18" charset="0"/>
                <a:cs typeface="+mn-cs"/>
              </a:rPr>
              <a:t>   </a:t>
            </a:r>
            <a:r>
              <a:rPr lang="ar-EG" sz="3200" dirty="0">
                <a:latin typeface="Times New Roman" pitchFamily="18" charset="0"/>
                <a:cs typeface="+mn-cs"/>
              </a:rPr>
              <a:t>وهي مجموعة من التراخيص المرنة </a:t>
            </a:r>
            <a:r>
              <a:rPr lang="ar-SA" sz="3200" dirty="0">
                <a:latin typeface="Times New Roman" pitchFamily="18" charset="0"/>
                <a:cs typeface="+mn-cs"/>
              </a:rPr>
              <a:t>التي </a:t>
            </a:r>
            <a:r>
              <a:rPr lang="ar-EG" sz="3200" dirty="0">
                <a:latin typeface="Times New Roman" pitchFamily="18" charset="0"/>
                <a:cs typeface="+mn-cs"/>
              </a:rPr>
              <a:t>ت</a:t>
            </a:r>
            <a:r>
              <a:rPr lang="ar-SA" sz="3200" dirty="0">
                <a:latin typeface="Times New Roman" pitchFamily="18" charset="0"/>
                <a:cs typeface="+mn-cs"/>
              </a:rPr>
              <a:t>ُ</a:t>
            </a:r>
            <a:r>
              <a:rPr lang="ar-EG" sz="3200" dirty="0">
                <a:latin typeface="Times New Roman" pitchFamily="18" charset="0"/>
                <a:cs typeface="+mn-cs"/>
              </a:rPr>
              <a:t>مكن المبدع من تقرير مدى </a:t>
            </a:r>
            <a:r>
              <a:rPr lang="ar-SA" sz="3200" dirty="0">
                <a:latin typeface="Times New Roman" pitchFamily="18" charset="0"/>
                <a:cs typeface="+mn-cs"/>
              </a:rPr>
              <a:t>الإتاحة/ال</a:t>
            </a:r>
            <a:r>
              <a:rPr lang="ar-EG" sz="3200" dirty="0">
                <a:latin typeface="Times New Roman" pitchFamily="18" charset="0"/>
                <a:cs typeface="+mn-cs"/>
              </a:rPr>
              <a:t>قيود </a:t>
            </a:r>
            <a:r>
              <a:rPr lang="ar-SA" sz="3200" dirty="0">
                <a:latin typeface="Times New Roman" pitchFamily="18" charset="0"/>
                <a:cs typeface="+mn-cs"/>
              </a:rPr>
              <a:t>المفروضة </a:t>
            </a:r>
            <a:r>
              <a:rPr lang="ar-EG" sz="3200" dirty="0">
                <a:latin typeface="Times New Roman" pitchFamily="18" charset="0"/>
                <a:cs typeface="+mn-cs"/>
              </a:rPr>
              <a:t>على استخدام </a:t>
            </a:r>
            <a:r>
              <a:rPr lang="ar-SA" sz="3200" dirty="0">
                <a:latin typeface="Times New Roman" pitchFamily="18" charset="0"/>
                <a:cs typeface="+mn-cs"/>
              </a:rPr>
              <a:t>مصنفه.</a:t>
            </a:r>
            <a:endParaRPr lang="ar-EG" sz="3200" dirty="0">
              <a:latin typeface="Times New Roman" pitchFamily="18" charset="0"/>
              <a:cs typeface="+mn-cs"/>
            </a:endParaRPr>
          </a:p>
          <a:p>
            <a:pPr marL="222250" indent="-222250" algn="ctr" rtl="1">
              <a:lnSpc>
                <a:spcPct val="95000"/>
              </a:lnSpc>
              <a:spcBef>
                <a:spcPct val="50000"/>
              </a:spcBef>
              <a:buClr>
                <a:srgbClr val="003399"/>
              </a:buClr>
              <a:defRPr/>
            </a:pPr>
            <a:endParaRPr lang="en-GB" sz="3200" dirty="0">
              <a:solidFill>
                <a:srgbClr val="339933"/>
              </a:solidFill>
              <a:latin typeface="Times New Roman" pitchFamily="18" charset="0"/>
              <a:cs typeface="+mn-cs"/>
            </a:endParaRPr>
          </a:p>
          <a:p>
            <a:pPr marL="222250" indent="-222250" algn="ctr" rtl="1">
              <a:lnSpc>
                <a:spcPct val="95000"/>
              </a:lnSpc>
              <a:spcBef>
                <a:spcPct val="50000"/>
              </a:spcBef>
              <a:buClr>
                <a:srgbClr val="003399"/>
              </a:buClr>
              <a:defRPr/>
            </a:pPr>
            <a:r>
              <a:rPr lang="en-GB" sz="3200" dirty="0">
                <a:solidFill>
                  <a:srgbClr val="339933"/>
                </a:solidFill>
                <a:latin typeface="Times New Roman" pitchFamily="18" charset="0"/>
                <a:cs typeface="+mn-cs"/>
              </a:rPr>
              <a:t> </a:t>
            </a:r>
            <a:r>
              <a:rPr lang="en-GB" sz="3200" dirty="0">
                <a:latin typeface="Times New Roman" pitchFamily="18" charset="0"/>
                <a:cs typeface="+mn-cs"/>
              </a:rPr>
              <a:t>www.creativecommons.org</a:t>
            </a:r>
          </a:p>
          <a:p>
            <a:pPr marL="222250" indent="-222250" algn="ctr" rtl="1">
              <a:lnSpc>
                <a:spcPct val="95000"/>
              </a:lnSpc>
              <a:spcBef>
                <a:spcPct val="50000"/>
              </a:spcBef>
              <a:buClr>
                <a:srgbClr val="003399"/>
              </a:buClr>
              <a:defRPr/>
            </a:pPr>
            <a:endParaRPr lang="en-GB" sz="3200" dirty="0">
              <a:solidFill>
                <a:srgbClr val="339933"/>
              </a:solidFill>
              <a:latin typeface="Times New Roman" pitchFamily="18" charset="0"/>
              <a:cs typeface="+mn-cs"/>
            </a:endParaRPr>
          </a:p>
          <a:p>
            <a:pPr marL="222250" indent="-222250" algn="r" rtl="1">
              <a:lnSpc>
                <a:spcPct val="95000"/>
              </a:lnSpc>
              <a:spcBef>
                <a:spcPct val="50000"/>
              </a:spcBef>
              <a:buClr>
                <a:srgbClr val="003399"/>
              </a:buClr>
              <a:defRPr/>
            </a:pPr>
            <a:endParaRPr lang="ar-EG" sz="3600" dirty="0">
              <a:solidFill>
                <a:srgbClr val="339933"/>
              </a:solidFill>
              <a:latin typeface="Times New Roman" pitchFamily="18" charset="0"/>
              <a:cs typeface="+mn-cs"/>
            </a:endParaRPr>
          </a:p>
          <a:p>
            <a:pPr marL="222250" indent="-222250">
              <a:lnSpc>
                <a:spcPct val="95000"/>
              </a:lnSpc>
              <a:spcBef>
                <a:spcPct val="50000"/>
              </a:spcBef>
              <a:buClr>
                <a:srgbClr val="003399"/>
              </a:buClr>
              <a:buFontTx/>
              <a:buChar char="•"/>
              <a:defRPr/>
            </a:pPr>
            <a:endParaRPr lang="en-US" sz="3600" dirty="0">
              <a:latin typeface="Tahoma" pitchFamily="34" charset="0"/>
              <a:cs typeface="+mn-cs"/>
            </a:endParaRPr>
          </a:p>
          <a:p>
            <a:pPr marL="222250" indent="-222250">
              <a:lnSpc>
                <a:spcPct val="95000"/>
              </a:lnSpc>
              <a:spcBef>
                <a:spcPct val="50000"/>
              </a:spcBef>
              <a:buClr>
                <a:srgbClr val="003399"/>
              </a:buClr>
              <a:buFontTx/>
              <a:buChar char="•"/>
              <a:defRPr/>
            </a:pPr>
            <a:endParaRPr lang="en-US" sz="2000" dirty="0">
              <a:latin typeface="Tahoma" pitchFamily="34" charset="0"/>
            </a:endParaRPr>
          </a:p>
        </p:txBody>
      </p:sp>
      <p:sp>
        <p:nvSpPr>
          <p:cNvPr id="1434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/>
              <a:t>المشاع الإبداعي</a:t>
            </a:r>
            <a:endParaRPr lang="en-US" b="1" dirty="0" smtClean="0"/>
          </a:p>
        </p:txBody>
      </p:sp>
      <p:sp>
        <p:nvSpPr>
          <p:cNvPr id="1434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None/>
            </a:pPr>
            <a:endParaRPr lang="ar-EG" dirty="0" smtClean="0"/>
          </a:p>
          <a:p>
            <a:pPr algn="r" rtl="1">
              <a:buFont typeface="Arial" pitchFamily="34" charset="0"/>
              <a:buNone/>
            </a:pPr>
            <a:endParaRPr lang="ar-EG" dirty="0" smtClean="0"/>
          </a:p>
          <a:p>
            <a:pPr algn="r" rtl="1">
              <a:buFont typeface="Arial" pitchFamily="34" charset="0"/>
              <a:buNone/>
            </a:pPr>
            <a:endParaRPr lang="ar-EG" dirty="0" smtClean="0"/>
          </a:p>
          <a:p>
            <a:pPr algn="r" rtl="1">
              <a:buFont typeface="Arial" pitchFamily="34" charset="0"/>
              <a:buNone/>
            </a:pPr>
            <a:endParaRPr lang="ar-EG" dirty="0" smtClean="0"/>
          </a:p>
          <a:p>
            <a:pPr algn="r" rtl="1">
              <a:buFont typeface="Arial" pitchFamily="34" charset="0"/>
              <a:buNone/>
            </a:pPr>
            <a:endParaRPr lang="ar-EG" dirty="0" smtClean="0"/>
          </a:p>
          <a:p>
            <a:pPr algn="ctr" rtl="1">
              <a:buFont typeface="Arial" pitchFamily="34" charset="0"/>
              <a:buNone/>
            </a:pPr>
            <a:r>
              <a:rPr lang="ar-EG" sz="2800" b="1" dirty="0" smtClean="0"/>
              <a:t>بعض الحقوق </a:t>
            </a:r>
            <a:r>
              <a:rPr lang="ar-EG" sz="2800" b="1" dirty="0" smtClean="0"/>
              <a:t>محفوظة</a:t>
            </a:r>
            <a:endParaRPr lang="en-US" sz="2800" b="1" dirty="0" smtClean="0"/>
          </a:p>
          <a:p>
            <a:pPr algn="ctr" rtl="1">
              <a:buFont typeface="Arial" pitchFamily="34" charset="0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Some Rights Reserved</a:t>
            </a:r>
          </a:p>
          <a:p>
            <a:pPr algn="ctr" rtl="1">
              <a:buFont typeface="Arial" pitchFamily="34" charset="0"/>
              <a:buNone/>
            </a:pP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81000" y="1274763"/>
            <a:ext cx="8407400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>
              <a:lnSpc>
                <a:spcPct val="95000"/>
              </a:lnSpc>
              <a:spcBef>
                <a:spcPct val="50000"/>
              </a:spcBef>
              <a:buClr>
                <a:srgbClr val="003399"/>
              </a:buClr>
            </a:pPr>
            <a:endParaRPr lang="en-US" sz="2600">
              <a:latin typeface="Tahoma" pitchFamily="34" charset="0"/>
            </a:endParaRPr>
          </a:p>
          <a:p>
            <a:pPr marL="222250" indent="-222250">
              <a:lnSpc>
                <a:spcPct val="95000"/>
              </a:lnSpc>
              <a:spcBef>
                <a:spcPct val="50000"/>
              </a:spcBef>
              <a:buClr>
                <a:srgbClr val="003399"/>
              </a:buClr>
              <a:buFontTx/>
              <a:buChar char="•"/>
            </a:pPr>
            <a:endParaRPr lang="en-US" sz="2000">
              <a:latin typeface="Tahoma" pitchFamily="34" charset="0"/>
            </a:endParaRPr>
          </a:p>
        </p:txBody>
      </p:sp>
      <p:pic>
        <p:nvPicPr>
          <p:cNvPr id="792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1850" y="2044700"/>
            <a:ext cx="762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7425" y="2051050"/>
            <a:ext cx="7508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3963" y="2063750"/>
            <a:ext cx="7620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258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133600"/>
            <a:ext cx="7635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9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9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pc\Pictures\CC 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9138"/>
            <a:ext cx="9144000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95400"/>
            <a:ext cx="6248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EG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-المشاع الإبداعي موجود في 72 دولة حول العالم</a:t>
            </a:r>
          </a:p>
          <a:p>
            <a:pPr algn="r" rtl="1"/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منهم 4 دول عربية </a:t>
            </a:r>
          </a:p>
          <a:p>
            <a:pPr algn="r" rtl="1"/>
            <a:endParaRPr lang="ar-EG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-لا تحتاج تشريع جديد </a:t>
            </a:r>
          </a:p>
          <a:p>
            <a:pPr algn="r" rtl="1"/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-صاحب الحق يتخلى عن بعض حقوقه</a:t>
            </a:r>
          </a:p>
          <a:p>
            <a:pPr algn="r" rtl="1"/>
            <a:r>
              <a:rPr lang="ar-EG" sz="3200" dirty="0" smtClean="0">
                <a:latin typeface="Times New Roman" pitchFamily="18" charset="0"/>
                <a:cs typeface="Times New Roman" pitchFamily="18" charset="0"/>
              </a:rPr>
              <a:t>-لابد من ترجمتها للغة الدولة وتعديلها طبقاً لقانون حقوق المؤلف بالدولة المعنية</a:t>
            </a:r>
          </a:p>
          <a:p>
            <a:pPr algn="r" rtl="1"/>
            <a:endParaRPr lang="ar-EG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3347"/>
            <a:ext cx="8229600" cy="640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0530" name="Picture 2" descr="D:\User Data\Hala.Essalmawi\Settings\Desktop\MIT open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6143625"/>
            <a:ext cx="1362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145</Words>
  <Application>Microsoft Office PowerPoint</Application>
  <PresentationFormat>On-screen Show (4:3)</PresentationFormat>
  <Paragraphs>49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“Creative Commons” in the Arab World</vt:lpstr>
      <vt:lpstr>المشاع الإبداعي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إصدارات</vt:lpstr>
      <vt:lpstr>Creative Commons  المشاع الإبداعي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Commons  المشاع الإبداعي</dc:title>
  <dc:creator>pc</dc:creator>
  <cp:lastModifiedBy>pc</cp:lastModifiedBy>
  <cp:revision>67</cp:revision>
  <dcterms:created xsi:type="dcterms:W3CDTF">2012-04-27T22:08:00Z</dcterms:created>
  <dcterms:modified xsi:type="dcterms:W3CDTF">2012-04-29T22:17:57Z</dcterms:modified>
</cp:coreProperties>
</file>